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65" r:id="rId4"/>
    <p:sldId id="266" r:id="rId5"/>
    <p:sldId id="264" r:id="rId6"/>
    <p:sldId id="267" r:id="rId7"/>
    <p:sldId id="268" r:id="rId8"/>
    <p:sldId id="270" r:id="rId9"/>
    <p:sldId id="263" r:id="rId10"/>
  </p:sldIdLst>
  <p:sldSz cx="12192000" cy="6858000"/>
  <p:notesSz cx="6858000" cy="9144000"/>
  <p:embeddedFontLst>
    <p:embeddedFont>
      <p:font typeface="Browallia New" panose="020B0604020202020204" pitchFamily="34" charset="-34"/>
      <p:regular r:id="rId11"/>
      <p:bold r:id="rId12"/>
      <p:italic r:id="rId13"/>
      <p:boldItalic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40" userDrawn="1">
          <p15:clr>
            <a:srgbClr val="A4A3A4"/>
          </p15:clr>
        </p15:guide>
        <p15:guide id="4" pos="4040" userDrawn="1">
          <p15:clr>
            <a:srgbClr val="A4A3A4"/>
          </p15:clr>
        </p15:guide>
        <p15:guide id="5" orient="horz" pos="2273" userDrawn="1">
          <p15:clr>
            <a:srgbClr val="A4A3A4"/>
          </p15:clr>
        </p15:guide>
        <p15:guide id="6" pos="41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6368"/>
    <a:srgbClr val="6C7B82"/>
    <a:srgbClr val="A2A39E"/>
    <a:srgbClr val="B5B3B4"/>
    <a:srgbClr val="B98E87"/>
    <a:srgbClr val="514859"/>
    <a:srgbClr val="527A86"/>
    <a:srgbClr val="756F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0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360" y="72"/>
      </p:cViewPr>
      <p:guideLst>
        <p:guide orient="horz" pos="2160"/>
        <p:guide pos="3840"/>
        <p:guide pos="3940"/>
        <p:guide pos="4040"/>
        <p:guide orient="horz" pos="2273"/>
        <p:guide pos="41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602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972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365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353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78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1656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6713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006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793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230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404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C7218-6D55-49C5-BC1C-06EED036E1C2}" type="datetimeFigureOut">
              <a:rPr lang="ko-KR" altLang="en-US" smtClean="0"/>
              <a:t>2020-03-02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F87B9-3CA3-4DA5-8FBC-5627490CBB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14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>
            <a:off x="0" y="0"/>
            <a:ext cx="6096000" cy="6858000"/>
          </a:xfrm>
          <a:prstGeom prst="rtTriangl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각 삼각형 4"/>
          <p:cNvSpPr/>
          <p:nvPr/>
        </p:nvSpPr>
        <p:spPr>
          <a:xfrm>
            <a:off x="0" y="0"/>
            <a:ext cx="6096000" cy="6858000"/>
          </a:xfrm>
          <a:prstGeom prst="rtTriangle">
            <a:avLst/>
          </a:prstGeom>
          <a:solidFill>
            <a:srgbClr val="6C7B82">
              <a:alpha val="2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: 도형 27"/>
          <p:cNvSpPr/>
          <p:nvPr/>
        </p:nvSpPr>
        <p:spPr>
          <a:xfrm>
            <a:off x="7924800" y="3276600"/>
            <a:ext cx="5715000" cy="3581400"/>
          </a:xfrm>
          <a:custGeom>
            <a:avLst/>
            <a:gdLst>
              <a:gd name="connsiteX0" fmla="*/ 0 w 1360830"/>
              <a:gd name="connsiteY0" fmla="*/ 0 h 3429000"/>
              <a:gd name="connsiteX1" fmla="*/ 608355 w 1360830"/>
              <a:gd name="connsiteY1" fmla="*/ 0 h 3429000"/>
              <a:gd name="connsiteX2" fmla="*/ 1360830 w 1360830"/>
              <a:gd name="connsiteY2" fmla="*/ 3429000 h 3429000"/>
              <a:gd name="connsiteX3" fmla="*/ 732180 w 1360830"/>
              <a:gd name="connsiteY3" fmla="*/ 3429000 h 3429000"/>
              <a:gd name="connsiteX4" fmla="*/ 202755 w 1360830"/>
              <a:gd name="connsiteY4" fmla="*/ 974922 h 3429000"/>
              <a:gd name="connsiteX5" fmla="*/ 0 w 1360830"/>
              <a:gd name="connsiteY5" fmla="*/ 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60830" h="3429000">
                <a:moveTo>
                  <a:pt x="0" y="0"/>
                </a:moveTo>
                <a:lnTo>
                  <a:pt x="608355" y="0"/>
                </a:lnTo>
                <a:lnTo>
                  <a:pt x="1360830" y="3429000"/>
                </a:lnTo>
                <a:lnTo>
                  <a:pt x="732180" y="3429000"/>
                </a:lnTo>
                <a:lnTo>
                  <a:pt x="202755" y="97492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9" name="자유형: 도형 28"/>
          <p:cNvSpPr/>
          <p:nvPr/>
        </p:nvSpPr>
        <p:spPr>
          <a:xfrm>
            <a:off x="8858250" y="3276600"/>
            <a:ext cx="5715000" cy="3581400"/>
          </a:xfrm>
          <a:custGeom>
            <a:avLst/>
            <a:gdLst>
              <a:gd name="connsiteX0" fmla="*/ 0 w 1360830"/>
              <a:gd name="connsiteY0" fmla="*/ 0 h 3429000"/>
              <a:gd name="connsiteX1" fmla="*/ 608355 w 1360830"/>
              <a:gd name="connsiteY1" fmla="*/ 0 h 3429000"/>
              <a:gd name="connsiteX2" fmla="*/ 1360830 w 1360830"/>
              <a:gd name="connsiteY2" fmla="*/ 3429000 h 3429000"/>
              <a:gd name="connsiteX3" fmla="*/ 732180 w 1360830"/>
              <a:gd name="connsiteY3" fmla="*/ 3429000 h 3429000"/>
              <a:gd name="connsiteX4" fmla="*/ 202755 w 1360830"/>
              <a:gd name="connsiteY4" fmla="*/ 974922 h 3429000"/>
              <a:gd name="connsiteX5" fmla="*/ 0 w 1360830"/>
              <a:gd name="connsiteY5" fmla="*/ 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60830" h="3429000">
                <a:moveTo>
                  <a:pt x="0" y="0"/>
                </a:moveTo>
                <a:lnTo>
                  <a:pt x="608355" y="0"/>
                </a:lnTo>
                <a:lnTo>
                  <a:pt x="1360830" y="3429000"/>
                </a:lnTo>
                <a:lnTo>
                  <a:pt x="732180" y="3429000"/>
                </a:lnTo>
                <a:lnTo>
                  <a:pt x="202755" y="97492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자유형: 도형 18"/>
          <p:cNvSpPr/>
          <p:nvPr/>
        </p:nvSpPr>
        <p:spPr>
          <a:xfrm>
            <a:off x="6572250" y="0"/>
            <a:ext cx="5676900" cy="3924300"/>
          </a:xfrm>
          <a:custGeom>
            <a:avLst/>
            <a:gdLst>
              <a:gd name="connsiteX0" fmla="*/ 0 w 1360830"/>
              <a:gd name="connsiteY0" fmla="*/ 0 h 3429000"/>
              <a:gd name="connsiteX1" fmla="*/ 608355 w 1360830"/>
              <a:gd name="connsiteY1" fmla="*/ 0 h 3429000"/>
              <a:gd name="connsiteX2" fmla="*/ 1360830 w 1360830"/>
              <a:gd name="connsiteY2" fmla="*/ 3429000 h 3429000"/>
              <a:gd name="connsiteX3" fmla="*/ 732180 w 1360830"/>
              <a:gd name="connsiteY3" fmla="*/ 3429000 h 3429000"/>
              <a:gd name="connsiteX4" fmla="*/ 202755 w 1360830"/>
              <a:gd name="connsiteY4" fmla="*/ 974922 h 3429000"/>
              <a:gd name="connsiteX5" fmla="*/ 0 w 1360830"/>
              <a:gd name="connsiteY5" fmla="*/ 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60830" h="3429000">
                <a:moveTo>
                  <a:pt x="0" y="0"/>
                </a:moveTo>
                <a:lnTo>
                  <a:pt x="608355" y="0"/>
                </a:lnTo>
                <a:lnTo>
                  <a:pt x="1360830" y="3429000"/>
                </a:lnTo>
                <a:lnTo>
                  <a:pt x="732180" y="3429000"/>
                </a:lnTo>
                <a:lnTo>
                  <a:pt x="202755" y="974922"/>
                </a:lnTo>
                <a:lnTo>
                  <a:pt x="0" y="0"/>
                </a:lnTo>
                <a:close/>
              </a:path>
            </a:pathLst>
          </a:custGeom>
          <a:solidFill>
            <a:srgbClr val="6C7B82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자유형: 도형 24"/>
          <p:cNvSpPr/>
          <p:nvPr/>
        </p:nvSpPr>
        <p:spPr>
          <a:xfrm>
            <a:off x="7677150" y="0"/>
            <a:ext cx="5676900" cy="3924300"/>
          </a:xfrm>
          <a:custGeom>
            <a:avLst/>
            <a:gdLst>
              <a:gd name="connsiteX0" fmla="*/ 0 w 1360830"/>
              <a:gd name="connsiteY0" fmla="*/ 0 h 3429000"/>
              <a:gd name="connsiteX1" fmla="*/ 608355 w 1360830"/>
              <a:gd name="connsiteY1" fmla="*/ 0 h 3429000"/>
              <a:gd name="connsiteX2" fmla="*/ 1360830 w 1360830"/>
              <a:gd name="connsiteY2" fmla="*/ 3429000 h 3429000"/>
              <a:gd name="connsiteX3" fmla="*/ 732180 w 1360830"/>
              <a:gd name="connsiteY3" fmla="*/ 3429000 h 3429000"/>
              <a:gd name="connsiteX4" fmla="*/ 202755 w 1360830"/>
              <a:gd name="connsiteY4" fmla="*/ 974922 h 3429000"/>
              <a:gd name="connsiteX5" fmla="*/ 0 w 1360830"/>
              <a:gd name="connsiteY5" fmla="*/ 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60830" h="3429000">
                <a:moveTo>
                  <a:pt x="0" y="0"/>
                </a:moveTo>
                <a:lnTo>
                  <a:pt x="608355" y="0"/>
                </a:lnTo>
                <a:lnTo>
                  <a:pt x="1360830" y="3429000"/>
                </a:lnTo>
                <a:lnTo>
                  <a:pt x="732180" y="3429000"/>
                </a:lnTo>
                <a:lnTo>
                  <a:pt x="202755" y="97492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2" name="직선 연결선 31"/>
          <p:cNvCxnSpPr>
            <a:cxnSpLocks/>
          </p:cNvCxnSpPr>
          <p:nvPr/>
        </p:nvCxnSpPr>
        <p:spPr>
          <a:xfrm>
            <a:off x="8286750" y="2781300"/>
            <a:ext cx="2686050" cy="3181350"/>
          </a:xfrm>
          <a:prstGeom prst="line">
            <a:avLst/>
          </a:prstGeom>
          <a:ln>
            <a:solidFill>
              <a:srgbClr val="B5B3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2293223" y="2567106"/>
            <a:ext cx="1485900" cy="1710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7286625" y="4451416"/>
            <a:ext cx="3495675" cy="13942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Browallia New" panose="020B0604020202020204" pitchFamily="34" charset="-34"/>
                <a:ea typeface="pil" panose="02000000000000000000" pitchFamily="2" charset="-127"/>
                <a:cs typeface="Browallia New" panose="020B0604020202020204" pitchFamily="34" charset="-34"/>
              </a:rPr>
              <a:t>고광민</a:t>
            </a:r>
            <a:endParaRPr lang="en-US" altLang="ko-KR" sz="3600" dirty="0">
              <a:ln>
                <a:solidFill>
                  <a:schemeClr val="tx1">
                    <a:alpha val="30000"/>
                  </a:schemeClr>
                </a:solidFill>
              </a:ln>
              <a:latin typeface="Browallia New" panose="020B0604020202020204" pitchFamily="34" charset="-34"/>
              <a:ea typeface="pil" panose="02000000000000000000" pitchFamily="2" charset="-127"/>
              <a:cs typeface="Browallia New" panose="020B0604020202020204" pitchFamily="34" charset="-34"/>
            </a:endParaRPr>
          </a:p>
          <a:p>
            <a:pPr algn="ctr">
              <a:lnSpc>
                <a:spcPct val="120000"/>
              </a:lnSpc>
            </a:pPr>
            <a:r>
              <a:rPr lang="ko-KR" altLang="en-US" sz="3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Browallia New" panose="020B0604020202020204" pitchFamily="34" charset="-34"/>
                <a:ea typeface="pil" panose="02000000000000000000" pitchFamily="2" charset="-127"/>
                <a:cs typeface="Browallia New" panose="020B0604020202020204" pitchFamily="34" charset="-34"/>
              </a:rPr>
              <a:t>이정민 </a:t>
            </a:r>
            <a:endParaRPr lang="en-US" altLang="ko-KR" sz="3600" dirty="0">
              <a:ln>
                <a:solidFill>
                  <a:schemeClr val="tx1">
                    <a:alpha val="30000"/>
                  </a:schemeClr>
                </a:solidFill>
              </a:ln>
              <a:latin typeface="Browallia New" panose="020B0604020202020204" pitchFamily="34" charset="-34"/>
              <a:ea typeface="pil" panose="02000000000000000000" pitchFamily="2" charset="-127"/>
              <a:cs typeface="Browallia New" panose="020B0604020202020204" pitchFamily="34" charset="-34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571625" y="684027"/>
            <a:ext cx="6819900" cy="41549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Browallia New" panose="020B0502040204020203" pitchFamily="34" charset="-34"/>
                <a:ea typeface="pil" panose="02000000000000000000" pitchFamily="2" charset="-127"/>
                <a:cs typeface="Browallia New" panose="020B0502040204020203" pitchFamily="34" charset="-34"/>
              </a:rPr>
              <a:t>       Python</a:t>
            </a:r>
          </a:p>
          <a:p>
            <a:r>
              <a:rPr lang="en-US" altLang="ko-KR" sz="88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Browallia New" panose="020B0502040204020203" pitchFamily="34" charset="-34"/>
                <a:ea typeface="pil" panose="02000000000000000000" pitchFamily="2" charset="-127"/>
                <a:cs typeface="Browallia New" panose="020B0502040204020203" pitchFamily="34" charset="-34"/>
              </a:rPr>
              <a:t>        CH 12</a:t>
            </a:r>
          </a:p>
          <a:p>
            <a:r>
              <a:rPr lang="en-US" altLang="ko-KR" sz="88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Browallia New" panose="020B0502040204020203" pitchFamily="34" charset="-34"/>
                <a:ea typeface="pil" panose="02000000000000000000" pitchFamily="2" charset="-127"/>
                <a:cs typeface="Browallia New" panose="020B0502040204020203" pitchFamily="34" charset="-34"/>
              </a:rPr>
              <a:t>        </a:t>
            </a:r>
            <a:r>
              <a:rPr lang="ko-KR" altLang="en-US" sz="8800" b="1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Browallia New" panose="020B0502040204020203" pitchFamily="34" charset="-34"/>
                <a:ea typeface="pil" panose="02000000000000000000" pitchFamily="2" charset="-127"/>
                <a:cs typeface="Browallia New" panose="020B0502040204020203" pitchFamily="34" charset="-34"/>
              </a:rPr>
              <a:t>복습과제</a:t>
            </a:r>
            <a:endParaRPr lang="en-US" altLang="ko-KR" sz="8800" b="1" dirty="0">
              <a:ln>
                <a:solidFill>
                  <a:schemeClr val="tx1">
                    <a:alpha val="30000"/>
                  </a:schemeClr>
                </a:solidFill>
              </a:ln>
              <a:latin typeface="Browallia New" panose="020B0502040204020203" pitchFamily="34" charset="-34"/>
              <a:ea typeface="pil" panose="02000000000000000000" pitchFamily="2" charset="-127"/>
              <a:cs typeface="Browallia New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39831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flipH="1" flipV="1">
            <a:off x="6096000" y="0"/>
            <a:ext cx="6096000" cy="6858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7181850" y="1847850"/>
            <a:ext cx="3295650" cy="3638550"/>
          </a:xfrm>
          <a:prstGeom prst="line">
            <a:avLst/>
          </a:prstGeom>
          <a:ln>
            <a:solidFill>
              <a:srgbClr val="6063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각 삼각형 13"/>
          <p:cNvSpPr/>
          <p:nvPr/>
        </p:nvSpPr>
        <p:spPr>
          <a:xfrm flipV="1">
            <a:off x="1014564" y="1158240"/>
            <a:ext cx="324000" cy="324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867B20C-0824-44BE-8E42-3423358E58A3}"/>
              </a:ext>
            </a:extLst>
          </p:cNvPr>
          <p:cNvSpPr/>
          <p:nvPr/>
        </p:nvSpPr>
        <p:spPr>
          <a:xfrm>
            <a:off x="1420345" y="938679"/>
            <a:ext cx="5396753" cy="7631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dirty="0">
                <a:solidFill>
                  <a:schemeClr val="tx1"/>
                </a:solidFill>
              </a:rPr>
              <a:t>비타민 보너스 문제 </a:t>
            </a:r>
            <a:r>
              <a:rPr lang="en-US" altLang="ko-KR" dirty="0">
                <a:solidFill>
                  <a:schemeClr val="tx1"/>
                </a:solidFill>
              </a:rPr>
              <a:t>!! (</a:t>
            </a:r>
            <a:r>
              <a:rPr lang="ko-KR" altLang="en-US" dirty="0">
                <a:solidFill>
                  <a:schemeClr val="tx1"/>
                </a:solidFill>
              </a:rPr>
              <a:t>기분 상하지 않기 </a:t>
            </a:r>
            <a:r>
              <a:rPr lang="ko-KR" altLang="en-US" dirty="0" err="1">
                <a:solidFill>
                  <a:schemeClr val="tx1"/>
                </a:solidFill>
              </a:rPr>
              <a:t>ㅎㅎ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0B801F5-620F-4084-AA88-8AB712E4657D}"/>
              </a:ext>
            </a:extLst>
          </p:cNvPr>
          <p:cNvSpPr/>
          <p:nvPr/>
        </p:nvSpPr>
        <p:spPr>
          <a:xfrm>
            <a:off x="1175497" y="1847850"/>
            <a:ext cx="5396753" cy="4309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dirty="0">
                <a:solidFill>
                  <a:schemeClr val="tx1"/>
                </a:solidFill>
              </a:rPr>
              <a:t>주어진 데이터프레임을 만드세요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9652ADB-19D3-49AA-8F45-A6252ACFB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8848"/>
            <a:ext cx="3996465" cy="41681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6A5AF2-D592-4926-A18D-0FC353A4F0EA}"/>
              </a:ext>
            </a:extLst>
          </p:cNvPr>
          <p:cNvSpPr txBox="1"/>
          <p:nvPr/>
        </p:nvSpPr>
        <p:spPr>
          <a:xfrm>
            <a:off x="4261808" y="3098236"/>
            <a:ext cx="5720741" cy="6615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Member :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실버조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티미녀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김봉투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케른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 손세정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latin typeface="CPMono_v07 Light" panose="02000509030000020004" pitchFamily="49" charset="0"/>
              <a:ea typeface="pil" panose="02000000000000000000" pitchFamily="2" charset="-127"/>
              <a:cs typeface="달래@Na-Born201403" panose="02010504000101010101" pitchFamily="2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                  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만취정민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 석기시대 훈재 회장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F80F51-840E-40EF-AA9C-3BE733A4F440}"/>
              </a:ext>
            </a:extLst>
          </p:cNvPr>
          <p:cNvSpPr txBox="1"/>
          <p:nvPr/>
        </p:nvSpPr>
        <p:spPr>
          <a:xfrm>
            <a:off x="4261808" y="4014425"/>
            <a:ext cx="5720741" cy="125444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Guide)</a:t>
            </a:r>
          </a:p>
          <a:p>
            <a:pPr>
              <a:lnSpc>
                <a:spcPct val="12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Seed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를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1000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번으로 설정해주세요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Grade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와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weight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컬럼은 </a:t>
            </a:r>
            <a:r>
              <a:rPr lang="en-US" altLang="ko-KR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randint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를 사용하되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latin typeface="CPMono_v07 Light" panose="02000509030000020004" pitchFamily="49" charset="0"/>
              <a:ea typeface="pil" panose="02000000000000000000" pitchFamily="2" charset="-127"/>
              <a:cs typeface="달래@Na-Born201403" panose="02010504000101010101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옵션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loc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과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scale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은 각각 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(70,100) , (40,70)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으로 설정해주세요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.</a:t>
            </a:r>
            <a:endParaRPr lang="ko-KR" altLang="en-US" sz="1600" dirty="0">
              <a:ln>
                <a:solidFill>
                  <a:schemeClr val="tx1">
                    <a:alpha val="30000"/>
                  </a:schemeClr>
                </a:solidFill>
              </a:ln>
              <a:latin typeface="CPMono_v07 Light" panose="02000509030000020004" pitchFamily="49" charset="0"/>
              <a:ea typeface="pil" panose="02000000000000000000" pitchFamily="2" charset="-127"/>
              <a:cs typeface="달래@Na-Born201403" panose="02010504000101010101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6F92F0-AE15-4007-B3E9-2D7CEB1E7DE2}"/>
              </a:ext>
            </a:extLst>
          </p:cNvPr>
          <p:cNvSpPr txBox="1"/>
          <p:nvPr/>
        </p:nvSpPr>
        <p:spPr>
          <a:xfrm>
            <a:off x="1083144" y="348525"/>
            <a:ext cx="35269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ko-KR" sz="3600" spc="600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solidFill>
                  <a:sysClr val="windowText" lastClr="000000"/>
                </a:solidFill>
                <a:latin typeface="CPMono_v07 Light" panose="02000509030000020004" pitchFamily="49" charset="0"/>
                <a:ea typeface="-윤디자인웹바탕" panose="02030600000101010101" pitchFamily="18" charset="-127"/>
                <a:cs typeface="달래@Na-Born201403" panose="02010504000101010101" pitchFamily="2" charset="-127"/>
              </a:rPr>
              <a:t>BONUS</a:t>
            </a:r>
          </a:p>
        </p:txBody>
      </p:sp>
    </p:spTree>
    <p:extLst>
      <p:ext uri="{BB962C8B-B14F-4D97-AF65-F5344CB8AC3E}">
        <p14:creationId xmlns:p14="http://schemas.microsoft.com/office/powerpoint/2010/main" val="51600406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flipH="1" flipV="1">
            <a:off x="6096000" y="0"/>
            <a:ext cx="6096000" cy="6858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7181850" y="1847850"/>
            <a:ext cx="3295650" cy="3638550"/>
          </a:xfrm>
          <a:prstGeom prst="line">
            <a:avLst/>
          </a:prstGeom>
          <a:ln>
            <a:solidFill>
              <a:srgbClr val="6063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83144" y="348525"/>
            <a:ext cx="35269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ko-KR" sz="3600" spc="600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solidFill>
                  <a:sysClr val="windowText" lastClr="000000"/>
                </a:solidFill>
                <a:latin typeface="CPMono_v07 Light" panose="02000509030000020004" pitchFamily="49" charset="0"/>
                <a:ea typeface="-윤디자인웹바탕" panose="02030600000101010101" pitchFamily="18" charset="-127"/>
                <a:cs typeface="달래@Na-Born201403" panose="02010504000101010101" pitchFamily="2" charset="-127"/>
              </a:rPr>
              <a:t>BONUS</a:t>
            </a:r>
          </a:p>
        </p:txBody>
      </p:sp>
      <p:sp>
        <p:nvSpPr>
          <p:cNvPr id="14" name="직각 삼각형 13"/>
          <p:cNvSpPr/>
          <p:nvPr/>
        </p:nvSpPr>
        <p:spPr>
          <a:xfrm flipV="1">
            <a:off x="1014564" y="1158240"/>
            <a:ext cx="324000" cy="324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867B20C-0824-44BE-8E42-3423358E58A3}"/>
              </a:ext>
            </a:extLst>
          </p:cNvPr>
          <p:cNvSpPr/>
          <p:nvPr/>
        </p:nvSpPr>
        <p:spPr>
          <a:xfrm>
            <a:off x="1181850" y="1435825"/>
            <a:ext cx="5396753" cy="11833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sz="1400" dirty="0">
                <a:solidFill>
                  <a:schemeClr val="tx1"/>
                </a:solidFill>
              </a:rPr>
              <a:t>데이터프레임의 </a:t>
            </a:r>
            <a:r>
              <a:rPr lang="en-US" altLang="ko-KR" sz="1400" dirty="0">
                <a:solidFill>
                  <a:schemeClr val="tx1"/>
                </a:solidFill>
              </a:rPr>
              <a:t>Member </a:t>
            </a:r>
            <a:r>
              <a:rPr lang="ko-KR" altLang="en-US" sz="1400" dirty="0">
                <a:solidFill>
                  <a:schemeClr val="tx1"/>
                </a:solidFill>
              </a:rPr>
              <a:t>컬럼은 왼쪽그림과 같이 출력됩니다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ko-KR" altLang="en-US" sz="1400" dirty="0">
                <a:solidFill>
                  <a:schemeClr val="tx1"/>
                </a:solidFill>
              </a:rPr>
              <a:t>오른쪽과 같이 </a:t>
            </a:r>
            <a:r>
              <a:rPr lang="en-US" altLang="ko-KR" sz="1400" dirty="0">
                <a:solidFill>
                  <a:srgbClr val="FF0000"/>
                </a:solidFill>
              </a:rPr>
              <a:t>Category</a:t>
            </a:r>
            <a:r>
              <a:rPr lang="ko-KR" altLang="en-US" sz="1400" dirty="0">
                <a:solidFill>
                  <a:srgbClr val="FF0000"/>
                </a:solidFill>
              </a:rPr>
              <a:t>화</a:t>
            </a:r>
            <a:r>
              <a:rPr lang="ko-KR" altLang="en-US" sz="1400" dirty="0">
                <a:solidFill>
                  <a:schemeClr val="tx1"/>
                </a:solidFill>
              </a:rPr>
              <a:t> 한 후</a:t>
            </a:r>
            <a:r>
              <a:rPr lang="en-US" altLang="ko-KR" sz="1400" dirty="0">
                <a:solidFill>
                  <a:schemeClr val="tx1"/>
                </a:solidFill>
              </a:rPr>
              <a:t> Category</a:t>
            </a:r>
            <a:r>
              <a:rPr lang="ko-KR" altLang="en-US" sz="1400" dirty="0">
                <a:solidFill>
                  <a:schemeClr val="tx1"/>
                </a:solidFill>
              </a:rPr>
              <a:t>별 개수를 </a:t>
            </a:r>
            <a:r>
              <a:rPr lang="ko-KR" altLang="en-US" sz="1400" dirty="0" err="1">
                <a:solidFill>
                  <a:schemeClr val="tx1"/>
                </a:solidFill>
              </a:rPr>
              <a:t>출력하시오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4B2C64D-2793-485E-9DE8-6C0FDB550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0483"/>
            <a:ext cx="3972479" cy="2695951"/>
          </a:xfrm>
          <a:prstGeom prst="rect">
            <a:avLst/>
          </a:prstGeom>
        </p:spPr>
      </p:pic>
      <p:pic>
        <p:nvPicPr>
          <p:cNvPr id="9" name="그림 8" descr="조류이(가) 표시된 사진&#10;&#10;자동 생성된 설명">
            <a:extLst>
              <a:ext uri="{FF2B5EF4-FFF2-40B4-BE49-F238E27FC236}">
                <a16:creationId xmlns:a16="http://schemas.microsoft.com/office/drawing/2014/main" id="{59627F2A-0722-48DB-A007-629FCEC0F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292" y="3390483"/>
            <a:ext cx="5843797" cy="2991267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B9BB37A7-5ED1-440C-B4A7-FCFCA95C1510}"/>
              </a:ext>
            </a:extLst>
          </p:cNvPr>
          <p:cNvSpPr/>
          <p:nvPr/>
        </p:nvSpPr>
        <p:spPr>
          <a:xfrm>
            <a:off x="3464653" y="3607266"/>
            <a:ext cx="981512" cy="447726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73944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flipH="1" flipV="1">
            <a:off x="6096000" y="0"/>
            <a:ext cx="6096000" cy="6858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7181850" y="1847850"/>
            <a:ext cx="3295650" cy="3638550"/>
          </a:xfrm>
          <a:prstGeom prst="line">
            <a:avLst/>
          </a:prstGeom>
          <a:ln>
            <a:solidFill>
              <a:srgbClr val="6063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83144" y="348525"/>
            <a:ext cx="35269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ko-KR" sz="3600" spc="600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solidFill>
                  <a:sysClr val="windowText" lastClr="000000"/>
                </a:solidFill>
                <a:latin typeface="CPMono_v07 Light" panose="02000509030000020004" pitchFamily="49" charset="0"/>
                <a:ea typeface="-윤디자인웹바탕" panose="02030600000101010101" pitchFamily="18" charset="-127"/>
                <a:cs typeface="달래@Na-Born201403" panose="02010504000101010101" pitchFamily="2" charset="-127"/>
              </a:rPr>
              <a:t>BONUS</a:t>
            </a:r>
          </a:p>
        </p:txBody>
      </p:sp>
      <p:sp>
        <p:nvSpPr>
          <p:cNvPr id="14" name="직각 삼각형 13"/>
          <p:cNvSpPr/>
          <p:nvPr/>
        </p:nvSpPr>
        <p:spPr>
          <a:xfrm flipV="1">
            <a:off x="1014564" y="1158240"/>
            <a:ext cx="324000" cy="324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867B20C-0824-44BE-8E42-3423358E58A3}"/>
              </a:ext>
            </a:extLst>
          </p:cNvPr>
          <p:cNvSpPr/>
          <p:nvPr/>
        </p:nvSpPr>
        <p:spPr>
          <a:xfrm>
            <a:off x="1515036" y="994856"/>
            <a:ext cx="5163670" cy="1909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dirty="0">
                <a:solidFill>
                  <a:schemeClr val="tx1"/>
                </a:solidFill>
              </a:rPr>
              <a:t>다음과 같이 </a:t>
            </a:r>
            <a:r>
              <a:rPr lang="ko-KR" altLang="en-US" dirty="0" err="1">
                <a:solidFill>
                  <a:schemeClr val="tx1"/>
                </a:solidFill>
              </a:rPr>
              <a:t>출력하시오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C817760-586F-4CEF-A79F-149FB415C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19" y="2404000"/>
            <a:ext cx="5058481" cy="401058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9C0511-6427-476C-9E9C-743BF7E557A8}"/>
              </a:ext>
            </a:extLst>
          </p:cNvPr>
          <p:cNvSpPr/>
          <p:nvPr/>
        </p:nvSpPr>
        <p:spPr>
          <a:xfrm>
            <a:off x="5294500" y="4105831"/>
            <a:ext cx="2528606" cy="6461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dirty="0">
                <a:solidFill>
                  <a:srgbClr val="FF0000"/>
                </a:solidFill>
              </a:rPr>
              <a:t>현실과 다름 주의 </a:t>
            </a:r>
            <a:r>
              <a:rPr lang="en-US" altLang="ko-KR" dirty="0">
                <a:solidFill>
                  <a:srgbClr val="FF0000"/>
                </a:solidFill>
              </a:rPr>
              <a:t>!!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00835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flipH="1" flipV="1">
            <a:off x="6096000" y="0"/>
            <a:ext cx="6096000" cy="6858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7181850" y="1847850"/>
            <a:ext cx="3295650" cy="3638550"/>
          </a:xfrm>
          <a:prstGeom prst="line">
            <a:avLst/>
          </a:prstGeom>
          <a:ln>
            <a:solidFill>
              <a:srgbClr val="6063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14564" y="147662"/>
            <a:ext cx="35269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ko-KR" sz="3600" spc="600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solidFill>
                  <a:sysClr val="windowText" lastClr="000000"/>
                </a:solidFill>
                <a:latin typeface="CPMono_v07 Light" panose="02000509030000020004" pitchFamily="49" charset="0"/>
                <a:ea typeface="-윤디자인웹바탕" panose="02030600000101010101" pitchFamily="18" charset="-127"/>
                <a:cs typeface="달래@Na-Born201403" panose="02010504000101010101" pitchFamily="2" charset="-127"/>
              </a:rPr>
              <a:t>Q1 - 1</a:t>
            </a:r>
          </a:p>
        </p:txBody>
      </p:sp>
      <p:sp>
        <p:nvSpPr>
          <p:cNvPr id="14" name="직각 삼각형 13"/>
          <p:cNvSpPr/>
          <p:nvPr/>
        </p:nvSpPr>
        <p:spPr>
          <a:xfrm flipV="1">
            <a:off x="1014564" y="1158240"/>
            <a:ext cx="324000" cy="324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EFAFB6B-B37E-439C-BF67-BF780A74D351}"/>
              </a:ext>
            </a:extLst>
          </p:cNvPr>
          <p:cNvSpPr/>
          <p:nvPr/>
        </p:nvSpPr>
        <p:spPr>
          <a:xfrm>
            <a:off x="1338564" y="1519825"/>
            <a:ext cx="5396753" cy="11833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dirty="0">
                <a:solidFill>
                  <a:schemeClr val="tx1"/>
                </a:solidFill>
              </a:rPr>
              <a:t>왼쪽그림과 같이 </a:t>
            </a:r>
            <a:r>
              <a:rPr lang="en-US" altLang="ko-KR" dirty="0">
                <a:solidFill>
                  <a:schemeClr val="tx1"/>
                </a:solidFill>
              </a:rPr>
              <a:t>date</a:t>
            </a:r>
            <a:r>
              <a:rPr lang="ko-KR" altLang="en-US" dirty="0">
                <a:solidFill>
                  <a:schemeClr val="tx1"/>
                </a:solidFill>
              </a:rPr>
              <a:t>컬럼</a:t>
            </a:r>
            <a:r>
              <a:rPr lang="en-US" altLang="ko-KR" dirty="0">
                <a:solidFill>
                  <a:schemeClr val="tx1"/>
                </a:solidFill>
              </a:rPr>
              <a:t>(10</a:t>
            </a:r>
            <a:r>
              <a:rPr lang="ko-KR" altLang="en-US" dirty="0" err="1">
                <a:solidFill>
                  <a:schemeClr val="tx1"/>
                </a:solidFill>
              </a:rPr>
              <a:t>분단위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r>
              <a:rPr lang="ko-KR" altLang="en-US" dirty="0">
                <a:solidFill>
                  <a:schemeClr val="tx1"/>
                </a:solidFill>
              </a:rPr>
              <a:t>과 </a:t>
            </a:r>
            <a:r>
              <a:rPr lang="en-US" altLang="ko-KR" dirty="0">
                <a:solidFill>
                  <a:schemeClr val="tx1"/>
                </a:solidFill>
              </a:rPr>
              <a:t>value</a:t>
            </a:r>
            <a:r>
              <a:rPr lang="ko-KR" altLang="en-US" dirty="0">
                <a:solidFill>
                  <a:schemeClr val="tx1"/>
                </a:solidFill>
              </a:rPr>
              <a:t>로 이루어진 데이터프레임을 </a:t>
            </a:r>
            <a:r>
              <a:rPr lang="ko-KR" altLang="en-US" dirty="0" err="1">
                <a:solidFill>
                  <a:schemeClr val="tx1"/>
                </a:solidFill>
              </a:rPr>
              <a:t>만드시오</a:t>
            </a:r>
            <a:r>
              <a:rPr lang="en-US" altLang="ko-KR" dirty="0">
                <a:solidFill>
                  <a:schemeClr val="tx1"/>
                </a:solidFill>
              </a:rPr>
              <a:t>. 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데이터개수는 </a:t>
            </a:r>
            <a:r>
              <a:rPr lang="en-US" altLang="ko-KR" dirty="0">
                <a:solidFill>
                  <a:schemeClr val="tx1"/>
                </a:solidFill>
              </a:rPr>
              <a:t>50 </a:t>
            </a:r>
            <a:r>
              <a:rPr lang="ko-KR" altLang="en-US" dirty="0">
                <a:solidFill>
                  <a:schemeClr val="tx1"/>
                </a:solidFill>
              </a:rPr>
              <a:t>으로 설정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r>
              <a:rPr lang="ko-KR" altLang="en-US" dirty="0">
                <a:solidFill>
                  <a:schemeClr val="tx1"/>
                </a:solidFill>
              </a:rPr>
              <a:t>오른쪽 그림과 같이 데이터프레임을 </a:t>
            </a:r>
            <a:r>
              <a:rPr lang="ko-KR" altLang="en-US" dirty="0" err="1">
                <a:solidFill>
                  <a:schemeClr val="tx1"/>
                </a:solidFill>
              </a:rPr>
              <a:t>출력하시오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(Hint : </a:t>
            </a:r>
            <a:r>
              <a:rPr lang="en-US" altLang="ko-KR" dirty="0">
                <a:solidFill>
                  <a:srgbClr val="FF0000"/>
                </a:solidFill>
              </a:rPr>
              <a:t>resample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B814017-D61A-4647-9B86-77A76A5FC971}"/>
              </a:ext>
            </a:extLst>
          </p:cNvPr>
          <p:cNvSpPr/>
          <p:nvPr/>
        </p:nvSpPr>
        <p:spPr>
          <a:xfrm>
            <a:off x="1541927" y="3667125"/>
            <a:ext cx="5396753" cy="441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1" name="그림 10" descr="스크린샷이(가) 표시된 사진&#10;&#10;자동 생성된 설명">
            <a:extLst>
              <a:ext uri="{FF2B5EF4-FFF2-40B4-BE49-F238E27FC236}">
                <a16:creationId xmlns:a16="http://schemas.microsoft.com/office/drawing/2014/main" id="{B6B334BB-B01E-4974-9C45-F219DACBAB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36" t="-2185"/>
          <a:stretch/>
        </p:blipFill>
        <p:spPr>
          <a:xfrm>
            <a:off x="4703755" y="3191083"/>
            <a:ext cx="3135559" cy="2970828"/>
          </a:xfrm>
          <a:prstGeom prst="rect">
            <a:avLst/>
          </a:prstGeom>
        </p:spPr>
      </p:pic>
      <p:pic>
        <p:nvPicPr>
          <p:cNvPr id="16" name="그림 15" descr="스크린샷이(가) 표시된 사진&#10;&#10;자동 생성된 설명">
            <a:extLst>
              <a:ext uri="{FF2B5EF4-FFF2-40B4-BE49-F238E27FC236}">
                <a16:creationId xmlns:a16="http://schemas.microsoft.com/office/drawing/2014/main" id="{2DC3A2B5-BB23-46C5-A3A0-505EAFA09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233" y="3429000"/>
            <a:ext cx="3243455" cy="273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19363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flipH="1" flipV="1">
            <a:off x="6096000" y="0"/>
            <a:ext cx="6096000" cy="6858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7181850" y="1847850"/>
            <a:ext cx="3295650" cy="3638550"/>
          </a:xfrm>
          <a:prstGeom prst="line">
            <a:avLst/>
          </a:prstGeom>
          <a:ln>
            <a:solidFill>
              <a:srgbClr val="6063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14564" y="147662"/>
            <a:ext cx="35269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ko-KR" sz="3600" spc="600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solidFill>
                  <a:sysClr val="windowText" lastClr="000000"/>
                </a:solidFill>
                <a:latin typeface="CPMono_v07 Light" panose="02000509030000020004" pitchFamily="49" charset="0"/>
                <a:ea typeface="-윤디자인웹바탕" panose="02030600000101010101" pitchFamily="18" charset="-127"/>
                <a:cs typeface="달래@Na-Born201403" panose="02010504000101010101" pitchFamily="2" charset="-127"/>
              </a:rPr>
              <a:t>Q1 - 2</a:t>
            </a:r>
          </a:p>
        </p:txBody>
      </p:sp>
      <p:sp>
        <p:nvSpPr>
          <p:cNvPr id="14" name="직각 삼각형 13"/>
          <p:cNvSpPr/>
          <p:nvPr/>
        </p:nvSpPr>
        <p:spPr>
          <a:xfrm flipV="1">
            <a:off x="1014564" y="1158240"/>
            <a:ext cx="324000" cy="324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BAB20E-B175-49F0-9BF1-B25D4CC4A680}"/>
              </a:ext>
            </a:extLst>
          </p:cNvPr>
          <p:cNvSpPr/>
          <p:nvPr/>
        </p:nvSpPr>
        <p:spPr>
          <a:xfrm>
            <a:off x="1469472" y="884791"/>
            <a:ext cx="5396753" cy="11833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dirty="0">
                <a:solidFill>
                  <a:schemeClr val="tx1"/>
                </a:solidFill>
              </a:rPr>
              <a:t>왼쪽과 같이 데이터 프레임을 만들고</a:t>
            </a:r>
            <a:endParaRPr lang="en-US" altLang="ko-KR" dirty="0">
              <a:solidFill>
                <a:schemeClr val="tx1"/>
              </a:solidFill>
            </a:endParaRPr>
          </a:p>
          <a:p>
            <a:pPr algn="just"/>
            <a:r>
              <a:rPr lang="ko-KR" altLang="en-US" dirty="0">
                <a:solidFill>
                  <a:schemeClr val="tx1"/>
                </a:solidFill>
              </a:rPr>
              <a:t>오른쪽과 같이 </a:t>
            </a:r>
            <a:r>
              <a:rPr lang="ko-KR" altLang="en-US" dirty="0" err="1">
                <a:solidFill>
                  <a:schemeClr val="tx1"/>
                </a:solidFill>
              </a:rPr>
              <a:t>만드시오</a:t>
            </a:r>
            <a:r>
              <a:rPr lang="en-US" altLang="ko-KR" dirty="0">
                <a:solidFill>
                  <a:schemeClr val="tx1"/>
                </a:solidFill>
              </a:rPr>
              <a:t>. (Grouper </a:t>
            </a:r>
            <a:r>
              <a:rPr lang="ko-KR" altLang="en-US" dirty="0">
                <a:solidFill>
                  <a:schemeClr val="tx1"/>
                </a:solidFill>
              </a:rPr>
              <a:t>이용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algn="just"/>
            <a:endParaRPr lang="en-US" altLang="ko-KR" dirty="0">
              <a:solidFill>
                <a:schemeClr val="tx1"/>
              </a:solidFill>
            </a:endParaRPr>
          </a:p>
          <a:p>
            <a:pPr algn="just"/>
            <a:r>
              <a:rPr lang="en-US" altLang="ko-KR" dirty="0">
                <a:solidFill>
                  <a:schemeClr val="tx1"/>
                </a:solidFill>
              </a:rPr>
              <a:t>*</a:t>
            </a:r>
            <a:r>
              <a:rPr lang="ko-KR" altLang="en-US" dirty="0">
                <a:solidFill>
                  <a:schemeClr val="tx1"/>
                </a:solidFill>
              </a:rPr>
              <a:t> 예습과제와 매우 유사 </a:t>
            </a:r>
            <a:r>
              <a:rPr lang="en-US" altLang="ko-KR" dirty="0">
                <a:solidFill>
                  <a:schemeClr val="tx1"/>
                </a:solidFill>
              </a:rPr>
              <a:t>*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E6F5F3F-96C1-4C5E-BC4A-7C78F9C44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25" y="2068133"/>
            <a:ext cx="3067478" cy="427732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91CE867-D9D7-4FD6-A78C-4F61209007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746" y="2250541"/>
            <a:ext cx="2610214" cy="353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0875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flipH="1" flipV="1">
            <a:off x="6096000" y="0"/>
            <a:ext cx="6096000" cy="6858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7181850" y="1847850"/>
            <a:ext cx="3295650" cy="3638550"/>
          </a:xfrm>
          <a:prstGeom prst="line">
            <a:avLst/>
          </a:prstGeom>
          <a:ln>
            <a:solidFill>
              <a:srgbClr val="6063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14564" y="147662"/>
            <a:ext cx="35269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ko-KR" sz="3600" spc="600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solidFill>
                  <a:sysClr val="windowText" lastClr="000000"/>
                </a:solidFill>
                <a:latin typeface="CPMono_v07 Light" panose="02000509030000020004" pitchFamily="49" charset="0"/>
                <a:ea typeface="-윤디자인웹바탕" panose="02030600000101010101" pitchFamily="18" charset="-127"/>
                <a:cs typeface="달래@Na-Born201403" panose="02010504000101010101" pitchFamily="2" charset="-127"/>
              </a:rPr>
              <a:t>Q2</a:t>
            </a:r>
          </a:p>
        </p:txBody>
      </p:sp>
      <p:sp>
        <p:nvSpPr>
          <p:cNvPr id="14" name="직각 삼각형 13"/>
          <p:cNvSpPr/>
          <p:nvPr/>
        </p:nvSpPr>
        <p:spPr>
          <a:xfrm flipV="1">
            <a:off x="1014564" y="1158240"/>
            <a:ext cx="324000" cy="324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5F9569C-04A2-480E-AEE7-4F4816AA1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52" y="3572468"/>
            <a:ext cx="1600423" cy="259973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FFD0B6C-930C-4618-99B5-F13F36832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564" y="1513154"/>
            <a:ext cx="5293133" cy="161823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58A17C-5820-4D9F-8682-24F599EDFE5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498" r="11498"/>
          <a:stretch/>
        </p:blipFill>
        <p:spPr>
          <a:xfrm>
            <a:off x="5400577" y="3762462"/>
            <a:ext cx="2991267" cy="21815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E1AB1F2-7A9B-457F-8C24-B138E3D0AFD9}"/>
              </a:ext>
            </a:extLst>
          </p:cNvPr>
          <p:cNvSpPr txBox="1"/>
          <p:nvPr/>
        </p:nvSpPr>
        <p:spPr>
          <a:xfrm>
            <a:off x="2497479" y="3990671"/>
            <a:ext cx="3148312" cy="9569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왼쪽 데이터프레임을 만든 후     오른쪽과 같이 함수를                    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적용하시오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. (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다양한 방법</a:t>
            </a: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)</a:t>
            </a:r>
            <a:endParaRPr lang="ko-KR" altLang="en-US" sz="1600" dirty="0">
              <a:ln>
                <a:solidFill>
                  <a:schemeClr val="tx1">
                    <a:alpha val="30000"/>
                  </a:schemeClr>
                </a:solidFill>
              </a:ln>
              <a:latin typeface="CPMono_v07 Light" panose="02000509030000020004" pitchFamily="49" charset="0"/>
              <a:ea typeface="pil" panose="02000000000000000000" pitchFamily="2" charset="-127"/>
              <a:cs typeface="달래@Na-Born201403" panose="02010504000101010101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77295A-27D9-4352-A1E0-E57CDB4186FF}"/>
              </a:ext>
            </a:extLst>
          </p:cNvPr>
          <p:cNvSpPr txBox="1"/>
          <p:nvPr/>
        </p:nvSpPr>
        <p:spPr>
          <a:xfrm>
            <a:off x="2435946" y="5395709"/>
            <a:ext cx="3148312" cy="36606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Ref) </a:t>
            </a: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키는 정확하지 않아요 </a:t>
            </a:r>
            <a:r>
              <a:rPr lang="ko-KR" altLang="en-US" sz="16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ㅎㅎ</a:t>
            </a:r>
            <a:endParaRPr lang="ko-KR" altLang="en-US" sz="1600" dirty="0">
              <a:ln>
                <a:solidFill>
                  <a:schemeClr val="tx1">
                    <a:alpha val="30000"/>
                  </a:schemeClr>
                </a:solidFill>
              </a:ln>
              <a:latin typeface="CPMono_v07 Light" panose="02000509030000020004" pitchFamily="49" charset="0"/>
              <a:ea typeface="pil" panose="02000000000000000000" pitchFamily="2" charset="-127"/>
              <a:cs typeface="달래@Na-Born201403" panose="02010504000101010101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787878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 flipH="1" flipV="1">
            <a:off x="6096000" y="0"/>
            <a:ext cx="6096000" cy="6858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>
            <a:cxnSpLocks/>
          </p:cNvCxnSpPr>
          <p:nvPr/>
        </p:nvCxnSpPr>
        <p:spPr>
          <a:xfrm>
            <a:off x="7181850" y="1847850"/>
            <a:ext cx="3295650" cy="3638550"/>
          </a:xfrm>
          <a:prstGeom prst="line">
            <a:avLst/>
          </a:prstGeom>
          <a:ln>
            <a:solidFill>
              <a:srgbClr val="6063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14564" y="147662"/>
            <a:ext cx="35269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altLang="ko-KR" sz="3600" spc="600" dirty="0">
                <a:ln>
                  <a:solidFill>
                    <a:sysClr val="windowText" lastClr="000000">
                      <a:alpha val="30000"/>
                    </a:sysClr>
                  </a:solidFill>
                </a:ln>
                <a:solidFill>
                  <a:sysClr val="windowText" lastClr="000000"/>
                </a:solidFill>
                <a:latin typeface="CPMono_v07 Light" panose="02000509030000020004" pitchFamily="49" charset="0"/>
                <a:ea typeface="-윤디자인웹바탕" panose="02030600000101010101" pitchFamily="18" charset="-127"/>
                <a:cs typeface="달래@Na-Born201403" panose="02010504000101010101" pitchFamily="2" charset="-127"/>
              </a:rPr>
              <a:t>Q3</a:t>
            </a:r>
          </a:p>
        </p:txBody>
      </p:sp>
      <p:sp>
        <p:nvSpPr>
          <p:cNvPr id="14" name="직각 삼각형 13"/>
          <p:cNvSpPr/>
          <p:nvPr/>
        </p:nvSpPr>
        <p:spPr>
          <a:xfrm flipV="1">
            <a:off x="1014564" y="1158240"/>
            <a:ext cx="324000" cy="324000"/>
          </a:xfrm>
          <a:prstGeom prst="rtTriangle">
            <a:avLst/>
          </a:prstGeom>
          <a:solidFill>
            <a:srgbClr val="6C7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6BE092-C943-44B4-8211-CACAB93A896C}"/>
              </a:ext>
            </a:extLst>
          </p:cNvPr>
          <p:cNvSpPr txBox="1"/>
          <p:nvPr/>
        </p:nvSpPr>
        <p:spPr>
          <a:xfrm>
            <a:off x="1272988" y="1320240"/>
            <a:ext cx="5495365" cy="106734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그림과 같은 </a:t>
            </a:r>
            <a:r>
              <a:rPr lang="en-US" altLang="ko-KR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DataFrame</a:t>
            </a:r>
            <a:r>
              <a:rPr lang="ko-KR" altLang="en-US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을 </a:t>
            </a:r>
            <a:r>
              <a: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results</a:t>
            </a:r>
            <a:r>
              <a:rPr lang="ko-KR" altLang="en-US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에 </a:t>
            </a:r>
            <a:r>
              <a:rPr lang="ko-KR" altLang="en-US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저장하시오</a:t>
            </a:r>
            <a:r>
              <a: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.</a:t>
            </a:r>
          </a:p>
          <a:p>
            <a:pPr algn="just">
              <a:lnSpc>
                <a:spcPct val="120000"/>
              </a:lnSpc>
            </a:pPr>
            <a:r>
              <a: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(seed:9195)</a:t>
            </a:r>
          </a:p>
          <a:p>
            <a:pPr algn="just">
              <a:lnSpc>
                <a:spcPct val="120000"/>
              </a:lnSpc>
            </a:pPr>
            <a:r>
              <a: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* 1~100</a:t>
            </a:r>
            <a:r>
              <a:rPr lang="ko-KR" altLang="en-US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까지 </a:t>
            </a:r>
            <a:r>
              <a:rPr lang="en-US" altLang="ko-KR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20</a:t>
            </a:r>
            <a:r>
              <a:rPr lang="ko-KR" altLang="en-US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CPMono_v07 Light" panose="02000509030000020004" pitchFamily="49" charset="0"/>
                <a:ea typeface="pil" panose="02000000000000000000" pitchFamily="2" charset="-127"/>
                <a:cs typeface="달래@Na-Born201403" panose="02010504000101010101" pitchFamily="2" charset="-127"/>
              </a:rPr>
              <a:t>개의 랜덤 정수로 시작</a:t>
            </a:r>
            <a:endParaRPr lang="en-US" altLang="ko-KR" dirty="0">
              <a:ln>
                <a:solidFill>
                  <a:schemeClr val="tx1">
                    <a:alpha val="30000"/>
                  </a:schemeClr>
                </a:solidFill>
              </a:ln>
              <a:latin typeface="CPMono_v07 Light" panose="02000509030000020004" pitchFamily="49" charset="0"/>
              <a:ea typeface="pil" panose="02000000000000000000" pitchFamily="2" charset="-127"/>
              <a:cs typeface="달래@Na-Born201403" panose="02010504000101010101" pitchFamily="2" charset="-127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C109298-56A0-4B10-9EBD-5315DE038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988" y="2549584"/>
            <a:ext cx="4948518" cy="367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92208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403949" y="3358580"/>
            <a:ext cx="562366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800" b="1" dirty="0">
                <a:ln>
                  <a:solidFill>
                    <a:srgbClr val="756F73">
                      <a:alpha val="30000"/>
                    </a:srgbClr>
                  </a:solidFill>
                </a:ln>
                <a:solidFill>
                  <a:srgbClr val="756F73"/>
                </a:solidFill>
                <a:latin typeface="Browallia New" panose="020B0604020202020204" pitchFamily="34" charset="-34"/>
                <a:ea typeface="-윤디자인웹바탕" panose="02030600000101010101" pitchFamily="18" charset="-127"/>
                <a:cs typeface="Browallia New" panose="020B0604020202020204" pitchFamily="34" charset="-34"/>
              </a:rPr>
              <a:t>고생하셨습니다</a:t>
            </a:r>
            <a:endParaRPr lang="en-US" altLang="ko-KR" sz="4800" b="1" dirty="0">
              <a:ln>
                <a:solidFill>
                  <a:srgbClr val="756F73">
                    <a:alpha val="30000"/>
                  </a:srgbClr>
                </a:solidFill>
              </a:ln>
              <a:solidFill>
                <a:srgbClr val="756F73"/>
              </a:solidFill>
              <a:latin typeface="Browallia New" panose="020B0604020202020204" pitchFamily="34" charset="-34"/>
              <a:ea typeface="-윤디자인웹바탕" panose="02030600000101010101" pitchFamily="18" charset="-127"/>
              <a:cs typeface="Browallia New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25545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ln>
          <a:noFill/>
        </a:ln>
      </a:spPr>
      <a:bodyPr wrap="square" rtlCol="0">
        <a:spAutoFit/>
      </a:bodyPr>
      <a:lstStyle>
        <a:defPPr algn="dist">
          <a:lnSpc>
            <a:spcPct val="120000"/>
          </a:lnSpc>
          <a:defRPr sz="2000" dirty="0" smtClean="0">
            <a:ln>
              <a:solidFill>
                <a:schemeClr val="tx1">
                  <a:alpha val="30000"/>
                </a:schemeClr>
              </a:solidFill>
            </a:ln>
            <a:latin typeface="CPMono_v07 Light" panose="02000509030000020004" pitchFamily="49" charset="0"/>
            <a:ea typeface="pil" panose="02000000000000000000" pitchFamily="2" charset="-127"/>
            <a:cs typeface="달래@Na-Born201403" panose="02010504000101010101" pitchFamily="2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194</Words>
  <Application>Microsoft Office PowerPoint</Application>
  <PresentationFormat>와이드스크린</PresentationFormat>
  <Paragraphs>39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CPMono_v07 Light</vt:lpstr>
      <vt:lpstr>Browallia New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피티피플</dc:creator>
  <cp:lastModifiedBy>USER</cp:lastModifiedBy>
  <cp:revision>49</cp:revision>
  <dcterms:created xsi:type="dcterms:W3CDTF">2017-04-07T05:33:50Z</dcterms:created>
  <dcterms:modified xsi:type="dcterms:W3CDTF">2020-03-02T14:43:11Z</dcterms:modified>
</cp:coreProperties>
</file>

<file path=docProps/thumbnail.jpeg>
</file>